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3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67.png"/><Relationship Id="rId4" Type="http://schemas.openxmlformats.org/officeDocument/2006/relationships/image" Target="../media/image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6.png"/><Relationship Id="rId3" Type="http://schemas.openxmlformats.org/officeDocument/2006/relationships/image" Target="../media/image74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Relationship Id="rId3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b="1" sz="11100"/>
            </a:lvl1pPr>
          </a:lstStyle>
          <a:p>
            <a:pPr lvl="0">
              <a:defRPr b="0" sz="1800"/>
            </a:pPr>
            <a:r>
              <a:rPr b="1" sz="11100"/>
              <a:t>lmage Matting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1156138" y="5660479"/>
            <a:ext cx="10464801" cy="1130301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</a:lstStyle>
          <a:p>
            <a:pPr lvl="0">
              <a:defRPr sz="1800"/>
            </a:pPr>
            <a:r>
              <a:rPr sz="4100"/>
              <a:t>loliLoliHunter</a:t>
            </a:r>
          </a:p>
        </p:txBody>
      </p:sp>
      <p:sp>
        <p:nvSpPr>
          <p:cNvPr id="34" name="Shape 34"/>
          <p:cNvSpPr/>
          <p:nvPr/>
        </p:nvSpPr>
        <p:spPr>
          <a:xfrm>
            <a:off x="1270000" y="6940114"/>
            <a:ext cx="10464801" cy="231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>
              <a:lnSpc>
                <a:spcPct val="150000"/>
              </a:lnSpc>
              <a:defRPr sz="1800"/>
            </a:pPr>
            <a:r>
              <a:rPr sz="2800"/>
              <a:t>101062113 資工16 賴怡文</a:t>
            </a:r>
            <a:endParaRPr sz="2800"/>
          </a:p>
          <a:p>
            <a:pPr lvl="0">
              <a:lnSpc>
                <a:spcPct val="150000"/>
              </a:lnSpc>
              <a:defRPr sz="1800"/>
            </a:pPr>
            <a:r>
              <a:rPr sz="2800"/>
              <a:t>102062209 資工17 邱政凱</a:t>
            </a:r>
            <a:endParaRPr sz="2800"/>
          </a:p>
          <a:p>
            <a:pPr lvl="0">
              <a:lnSpc>
                <a:spcPct val="150000"/>
              </a:lnSpc>
              <a:defRPr sz="1800"/>
            </a:pPr>
            <a:r>
              <a:rPr sz="2800"/>
              <a:t>102062111 資工17 林致民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需要使用者幫忙 ….</a:t>
            </a:r>
          </a:p>
        </p:txBody>
      </p:sp>
      <p:pic>
        <p:nvPicPr>
          <p:cNvPr id="81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560" y="2312273"/>
            <a:ext cx="10322480" cy="6881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2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49806">
            <a:off x="138351" y="1767954"/>
            <a:ext cx="3016829" cy="4826816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83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8972764">
            <a:off x="10480960" y="1766847"/>
            <a:ext cx="2310431" cy="359860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84" name="Shape 84"/>
          <p:cNvSpPr/>
          <p:nvPr/>
        </p:nvSpPr>
        <p:spPr>
          <a:xfrm>
            <a:off x="3354474" y="7381715"/>
            <a:ext cx="7108652" cy="132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02412">
              <a:defRPr sz="688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80">
                <a:solidFill>
                  <a:srgbClr val="FFFFFF"/>
                </a:solidFill>
              </a:rPr>
              <a:t>絕對確定他是背景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需要使用者幫忙 ….</a:t>
            </a:r>
          </a:p>
        </p:txBody>
      </p:sp>
      <p:pic>
        <p:nvPicPr>
          <p:cNvPr id="87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160" y="2312273"/>
            <a:ext cx="10322480" cy="6881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88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246140">
            <a:off x="4044849" y="3505525"/>
            <a:ext cx="4470333" cy="572272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89" name="Shape 89"/>
          <p:cNvSpPr/>
          <p:nvPr/>
        </p:nvSpPr>
        <p:spPr>
          <a:xfrm>
            <a:off x="4627527" y="2257958"/>
            <a:ext cx="7108653" cy="13265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502412">
              <a:defRPr sz="688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880">
                <a:solidFill>
                  <a:srgbClr val="FFFFFF"/>
                </a:solidFill>
              </a:rPr>
              <a:t>絕對確定他是前景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需要使用者幫忙 ….</a:t>
            </a:r>
          </a:p>
        </p:txBody>
      </p:sp>
      <p:pic>
        <p:nvPicPr>
          <p:cNvPr id="92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41160" y="2312273"/>
            <a:ext cx="10322480" cy="6881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45765">
            <a:off x="2085707" y="1846926"/>
            <a:ext cx="2265983" cy="594662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94" name="Shape 94"/>
          <p:cNvSpPr/>
          <p:nvPr/>
        </p:nvSpPr>
        <p:spPr>
          <a:xfrm>
            <a:off x="2393000" y="7225156"/>
            <a:ext cx="7108653" cy="132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80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FFFFFF"/>
                </a:solidFill>
              </a:rPr>
              <a:t>不確定的範圍</a:t>
            </a:r>
          </a:p>
        </p:txBody>
      </p:sp>
      <p:pic>
        <p:nvPicPr>
          <p:cNvPr id="9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8734047">
            <a:off x="8523097" y="1098470"/>
            <a:ext cx="2525146" cy="8815520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xfrm>
            <a:off x="753242" y="145614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Trimap</a:t>
            </a:r>
          </a:p>
        </p:txBody>
      </p:sp>
      <p:pic>
        <p:nvPicPr>
          <p:cNvPr id="98" name="trimap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280" y="2064196"/>
            <a:ext cx="10426240" cy="6950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xfrm>
            <a:off x="753242" y="145614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Trimap</a:t>
            </a:r>
          </a:p>
        </p:txBody>
      </p:sp>
      <p:pic>
        <p:nvPicPr>
          <p:cNvPr id="101" name="trimap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280" y="2064196"/>
            <a:ext cx="10426240" cy="6950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8711" dist="545269" dir="3181319">
              <a:srgbClr val="000000">
                <a:alpha val="84620"/>
              </a:srgbClr>
            </a:outerShdw>
          </a:effectLst>
        </p:spPr>
      </p:pic>
      <p:sp>
        <p:nvSpPr>
          <p:cNvPr id="102" name="Shape 102"/>
          <p:cNvSpPr/>
          <p:nvPr/>
        </p:nvSpPr>
        <p:spPr>
          <a:xfrm>
            <a:off x="-3032644" y="-53643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8000">
                <a:solidFill>
                  <a:srgbClr val="0088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0882B"/>
                </a:solidFill>
              </a:rPr>
              <a:t>已知背景</a:t>
            </a:r>
          </a:p>
        </p:txBody>
      </p:sp>
      <p:pic>
        <p:nvPicPr>
          <p:cNvPr id="103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4380938">
            <a:off x="1146427" y="1955663"/>
            <a:ext cx="2023978" cy="880585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753242" y="145614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Trimap</a:t>
            </a:r>
          </a:p>
        </p:txBody>
      </p:sp>
      <p:pic>
        <p:nvPicPr>
          <p:cNvPr id="107" name="trimap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280" y="2064196"/>
            <a:ext cx="10426240" cy="6950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sp>
        <p:nvSpPr>
          <p:cNvPr id="108" name="Shape 108"/>
          <p:cNvSpPr/>
          <p:nvPr/>
        </p:nvSpPr>
        <p:spPr>
          <a:xfrm>
            <a:off x="639381" y="5966770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已知前景</a:t>
            </a:r>
          </a:p>
        </p:txBody>
      </p:sp>
      <p:sp>
        <p:nvSpPr>
          <p:cNvPr id="109" name="Shape 109"/>
          <p:cNvSpPr/>
          <p:nvPr/>
        </p:nvSpPr>
        <p:spPr>
          <a:xfrm>
            <a:off x="-3032644" y="-53643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8000">
                <a:solidFill>
                  <a:srgbClr val="00882B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00882B"/>
                </a:solidFill>
              </a:rPr>
              <a:t>已知背景</a:t>
            </a:r>
          </a:p>
        </p:txBody>
      </p:sp>
      <p:pic>
        <p:nvPicPr>
          <p:cNvPr id="110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4380937">
            <a:off x="1146427" y="1955663"/>
            <a:ext cx="2023978" cy="880585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xfrm>
            <a:off x="753242" y="145614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Trimap</a:t>
            </a:r>
          </a:p>
        </p:txBody>
      </p:sp>
      <p:pic>
        <p:nvPicPr>
          <p:cNvPr id="114" name="trimap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280" y="2064196"/>
            <a:ext cx="10426240" cy="6950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sp>
        <p:nvSpPr>
          <p:cNvPr id="115" name="Shape 115"/>
          <p:cNvSpPr/>
          <p:nvPr/>
        </p:nvSpPr>
        <p:spPr>
          <a:xfrm>
            <a:off x="582450" y="5938305"/>
            <a:ext cx="11099801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unknown 區域</a:t>
            </a:r>
          </a:p>
        </p:txBody>
      </p:sp>
      <p:pic>
        <p:nvPicPr>
          <p:cNvPr id="116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402533">
            <a:off x="2293834" y="4820497"/>
            <a:ext cx="3372441" cy="880585"/>
          </a:xfrm>
          <a:prstGeom prst="rect">
            <a:avLst/>
          </a:prstGeom>
        </p:spPr>
      </p:pic>
      <p:sp>
        <p:nvSpPr>
          <p:cNvPr id="118" name="Shape 118"/>
          <p:cNvSpPr/>
          <p:nvPr/>
        </p:nvSpPr>
        <p:spPr>
          <a:xfrm>
            <a:off x="847395" y="7805915"/>
            <a:ext cx="10911496" cy="916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54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00">
                <a:solidFill>
                  <a:srgbClr val="C82506"/>
                </a:solidFill>
              </a:rPr>
              <a:t>只要解決『不確定』的區域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C : Input Image 想要去背的圖片（Source）</a:t>
            </a:r>
            <a:endParaRPr sz="3600"/>
          </a:p>
          <a:p>
            <a:pPr lvl="0">
              <a:defRPr sz="1800"/>
            </a:pPr>
            <a:r>
              <a:rPr sz="3600"/>
              <a:t>F : Foreground 前景 (向量：R, G, B)</a:t>
            </a:r>
            <a:endParaRPr sz="3600"/>
          </a:p>
          <a:p>
            <a:pPr lvl="0">
              <a:defRPr sz="1800"/>
            </a:pPr>
            <a:r>
              <a:rPr sz="3600"/>
              <a:t>B : Background 背景 (向量：R, G, B)</a:t>
            </a:r>
            <a:endParaRPr sz="3600"/>
          </a:p>
          <a:p>
            <a:pPr lvl="0">
              <a:defRPr sz="1800"/>
            </a:pPr>
            <a:r>
              <a:rPr sz="3600"/>
              <a:t>alpha : 前景和背景的</a:t>
            </a:r>
            <a:r>
              <a:rPr b="1" sz="3600">
                <a:solidFill>
                  <a:srgbClr val="C82506"/>
                </a:solidFill>
              </a:rPr>
              <a:t>比例</a:t>
            </a:r>
            <a:r>
              <a:rPr sz="3600"/>
              <a:t>是多少，0 &lt;= alpha &lt;= 1</a:t>
            </a:r>
            <a:endParaRPr sz="3600"/>
          </a:p>
          <a:p>
            <a:pPr lvl="0">
              <a:defRPr sz="1800"/>
            </a:pPr>
            <a:r>
              <a:rPr b="1" sz="3600" u="sng">
                <a:solidFill>
                  <a:srgbClr val="C82506"/>
                </a:solidFill>
              </a:rPr>
              <a:t>目標：已知Ｃ，</a:t>
            </a:r>
            <a:r>
              <a:rPr b="1" sz="3600" u="sng">
                <a:solidFill>
                  <a:srgbClr val="C82506"/>
                </a:solidFill>
              </a:rPr>
              <a:t>解出Ｆ、Ｂ、alpha</a:t>
            </a:r>
          </a:p>
        </p:txBody>
      </p:sp>
      <p:sp>
        <p:nvSpPr>
          <p:cNvPr id="121" name="Shape 1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 lvl="0">
              <a:defRPr sz="1800"/>
            </a:pPr>
            <a:r>
              <a:rPr sz="7440"/>
              <a:t>C = alpha * F + (1-alpha)*B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一個已知，解三個未知</a:t>
            </a:r>
          </a:p>
        </p:txBody>
      </p:sp>
      <p:sp>
        <p:nvSpPr>
          <p:cNvPr id="124" name="Shape 124"/>
          <p:cNvSpPr/>
          <p:nvPr/>
        </p:nvSpPr>
        <p:spPr>
          <a:xfrm>
            <a:off x="213106" y="2850064"/>
            <a:ext cx="12578589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8000">
                <a:solidFill>
                  <a:srgbClr val="0365C0"/>
                </a:solidFill>
              </a:rPr>
              <a:t>C</a:t>
            </a:r>
            <a:r>
              <a:rPr sz="8000"/>
              <a:t> = </a:t>
            </a:r>
            <a:r>
              <a:rPr sz="8000">
                <a:solidFill>
                  <a:srgbClr val="EC5D57"/>
                </a:solidFill>
              </a:rPr>
              <a:t>alpha</a:t>
            </a:r>
            <a:r>
              <a:rPr sz="8000"/>
              <a:t> * </a:t>
            </a:r>
            <a:r>
              <a:rPr sz="8000">
                <a:solidFill>
                  <a:srgbClr val="C82506"/>
                </a:solidFill>
              </a:rPr>
              <a:t>F</a:t>
            </a:r>
            <a:r>
              <a:rPr sz="8000"/>
              <a:t> + (1-</a:t>
            </a:r>
            <a:r>
              <a:rPr sz="8000">
                <a:solidFill>
                  <a:srgbClr val="C82506"/>
                </a:solidFill>
              </a:rPr>
              <a:t>alpha</a:t>
            </a:r>
            <a:r>
              <a:rPr sz="8000"/>
              <a:t>)*</a:t>
            </a:r>
            <a:r>
              <a:rPr sz="8000">
                <a:solidFill>
                  <a:srgbClr val="C82506"/>
                </a:solidFill>
              </a:rPr>
              <a:t>B</a:t>
            </a:r>
          </a:p>
        </p:txBody>
      </p:sp>
      <p:sp>
        <p:nvSpPr>
          <p:cNvPr id="125" name="Shape 125"/>
          <p:cNvSpPr/>
          <p:nvPr/>
        </p:nvSpPr>
        <p:spPr>
          <a:xfrm>
            <a:off x="1093732" y="3876571"/>
            <a:ext cx="11099801" cy="4170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10000"/>
            </a:lvl1pPr>
          </a:lstStyle>
          <a:p>
            <a:pPr lvl="0">
              <a:defRPr sz="1800"/>
            </a:pPr>
            <a:r>
              <a:rPr sz="10000"/>
              <a:t>How ?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952500" y="31752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先框一個區域</a:t>
            </a:r>
          </a:p>
        </p:txBody>
      </p:sp>
      <p:pic>
        <p:nvPicPr>
          <p:cNvPr id="128" name="trimap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280" y="2064196"/>
            <a:ext cx="10426240" cy="6950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pic>
        <p:nvPicPr>
          <p:cNvPr id="129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725" y="1991068"/>
            <a:ext cx="3238440" cy="299681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給一張照片，幫我去背~</a:t>
            </a:r>
          </a:p>
        </p:txBody>
      </p:sp>
      <p:pic>
        <p:nvPicPr>
          <p:cNvPr id="37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560" y="2312273"/>
            <a:ext cx="10322480" cy="6881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952500" y="31752"/>
            <a:ext cx="11099800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先框一個區域</a:t>
            </a:r>
          </a:p>
        </p:txBody>
      </p:sp>
      <p:pic>
        <p:nvPicPr>
          <p:cNvPr id="132" name="trimapT.png"/>
          <p:cNvPicPr/>
          <p:nvPr/>
        </p:nvPicPr>
        <p:blipFill>
          <a:blip r:embed="rId2">
            <a:extLst/>
          </a:blip>
          <a:srcRect l="5384" t="290" r="66461" b="59944"/>
          <a:stretch>
            <a:fillRect/>
          </a:stretch>
        </p:blipFill>
        <p:spPr>
          <a:xfrm>
            <a:off x="1852359" y="2084441"/>
            <a:ext cx="2943922" cy="27720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pic>
        <p:nvPicPr>
          <p:cNvPr id="133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725" y="1991068"/>
            <a:ext cx="3238440" cy="299681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34" name="Shape 134"/>
          <p:cNvSpPr/>
          <p:nvPr/>
        </p:nvSpPr>
        <p:spPr>
          <a:xfrm>
            <a:off x="484912" y="863600"/>
            <a:ext cx="6791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F</a:t>
            </a:r>
          </a:p>
        </p:txBody>
      </p:sp>
      <p:sp>
        <p:nvSpPr>
          <p:cNvPr id="135" name="Shape 135"/>
          <p:cNvSpPr/>
          <p:nvPr/>
        </p:nvSpPr>
        <p:spPr>
          <a:xfrm>
            <a:off x="5237128" y="4934416"/>
            <a:ext cx="79197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B</a:t>
            </a:r>
          </a:p>
        </p:txBody>
      </p:sp>
      <p:sp>
        <p:nvSpPr>
          <p:cNvPr id="136" name="Shape 136"/>
          <p:cNvSpPr/>
          <p:nvPr/>
        </p:nvSpPr>
        <p:spPr>
          <a:xfrm>
            <a:off x="467600" y="5987633"/>
            <a:ext cx="4180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unknown</a:t>
            </a:r>
          </a:p>
        </p:txBody>
      </p:sp>
      <p:pic>
        <p:nvPicPr>
          <p:cNvPr id="13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426693">
            <a:off x="3823434" y="4180510"/>
            <a:ext cx="1924723" cy="880585"/>
          </a:xfrm>
          <a:prstGeom prst="rect">
            <a:avLst/>
          </a:prstGeom>
        </p:spPr>
      </p:pic>
      <p:pic>
        <p:nvPicPr>
          <p:cNvPr id="139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6886082">
            <a:off x="1366971" y="4821260"/>
            <a:ext cx="2132210" cy="880584"/>
          </a:xfrm>
          <a:prstGeom prst="rect">
            <a:avLst/>
          </a:prstGeom>
        </p:spPr>
      </p:pic>
      <p:pic>
        <p:nvPicPr>
          <p:cNvPr id="141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13262399">
            <a:off x="855788" y="1784400"/>
            <a:ext cx="2421006" cy="880585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952500" y="31752"/>
            <a:ext cx="11099800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統計 F &amp; B ….</a:t>
            </a:r>
          </a:p>
        </p:txBody>
      </p:sp>
      <p:pic>
        <p:nvPicPr>
          <p:cNvPr id="145" name="trimapT.png"/>
          <p:cNvPicPr/>
          <p:nvPr/>
        </p:nvPicPr>
        <p:blipFill>
          <a:blip r:embed="rId2">
            <a:extLst/>
          </a:blip>
          <a:srcRect l="5384" t="290" r="66461" b="59944"/>
          <a:stretch>
            <a:fillRect/>
          </a:stretch>
        </p:blipFill>
        <p:spPr>
          <a:xfrm>
            <a:off x="1852359" y="2084441"/>
            <a:ext cx="2943922" cy="27720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pic>
        <p:nvPicPr>
          <p:cNvPr id="146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23725" y="1991068"/>
            <a:ext cx="3238440" cy="299681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47" name="Shape 147"/>
          <p:cNvSpPr/>
          <p:nvPr/>
        </p:nvSpPr>
        <p:spPr>
          <a:xfrm>
            <a:off x="484912" y="863600"/>
            <a:ext cx="6791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F</a:t>
            </a:r>
          </a:p>
        </p:txBody>
      </p:sp>
      <p:sp>
        <p:nvSpPr>
          <p:cNvPr id="148" name="Shape 148"/>
          <p:cNvSpPr/>
          <p:nvPr/>
        </p:nvSpPr>
        <p:spPr>
          <a:xfrm>
            <a:off x="5237127" y="4934416"/>
            <a:ext cx="79197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B</a:t>
            </a:r>
          </a:p>
        </p:txBody>
      </p:sp>
      <p:sp>
        <p:nvSpPr>
          <p:cNvPr id="149" name="Shape 149"/>
          <p:cNvSpPr/>
          <p:nvPr/>
        </p:nvSpPr>
        <p:spPr>
          <a:xfrm>
            <a:off x="467600" y="5987632"/>
            <a:ext cx="4180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unknown</a:t>
            </a:r>
          </a:p>
        </p:txBody>
      </p:sp>
      <p:pic>
        <p:nvPicPr>
          <p:cNvPr id="150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426693">
            <a:off x="3823434" y="4180510"/>
            <a:ext cx="1924723" cy="880585"/>
          </a:xfrm>
          <a:prstGeom prst="rect">
            <a:avLst/>
          </a:prstGeom>
        </p:spPr>
      </p:pic>
      <p:pic>
        <p:nvPicPr>
          <p:cNvPr id="152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6886081">
            <a:off x="1366971" y="4821260"/>
            <a:ext cx="2132210" cy="880585"/>
          </a:xfrm>
          <a:prstGeom prst="rect">
            <a:avLst/>
          </a:prstGeom>
        </p:spPr>
      </p:pic>
      <p:pic>
        <p:nvPicPr>
          <p:cNvPr id="154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13262399">
            <a:off x="855788" y="1784400"/>
            <a:ext cx="2421006" cy="880585"/>
          </a:xfrm>
          <a:prstGeom prst="rect">
            <a:avLst/>
          </a:prstGeom>
        </p:spPr>
      </p:pic>
      <p:sp>
        <p:nvSpPr>
          <p:cNvPr id="156" name="Shape 156"/>
          <p:cNvSpPr/>
          <p:nvPr/>
        </p:nvSpPr>
        <p:spPr>
          <a:xfrm>
            <a:off x="3897566" y="3293575"/>
            <a:ext cx="11099801" cy="98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420624">
              <a:defRPr sz="5760" u="sng">
                <a:solidFill>
                  <a:srgbClr val="0B5D18"/>
                </a:solidFill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5760" u="sng">
                <a:solidFill>
                  <a:srgbClr val="0B5D18"/>
                </a:solidFill>
              </a:rPr>
              <a:t>找出F、B的mean</a:t>
            </a:r>
          </a:p>
        </p:txBody>
      </p:sp>
      <p:sp>
        <p:nvSpPr>
          <p:cNvPr id="157" name="Shape 157"/>
          <p:cNvSpPr/>
          <p:nvPr/>
        </p:nvSpPr>
        <p:spPr>
          <a:xfrm>
            <a:off x="6618295" y="5386261"/>
            <a:ext cx="11099801" cy="1827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397256">
              <a:defRPr sz="1800"/>
            </a:pPr>
            <a:r>
              <a:rPr sz="5440" u="sng">
                <a:solidFill>
                  <a:srgbClr val="0B5D18"/>
                </a:solidFill>
              </a:rPr>
              <a:t>找出F、B的</a:t>
            </a:r>
            <a:endParaRPr sz="5440" u="sng">
              <a:solidFill>
                <a:srgbClr val="0B5D18"/>
              </a:solidFill>
            </a:endParaRPr>
          </a:p>
          <a:p>
            <a:pPr lvl="0" algn="l" defTabSz="397256">
              <a:defRPr sz="1800"/>
            </a:pPr>
            <a:r>
              <a:rPr sz="5440" u="sng">
                <a:solidFill>
                  <a:srgbClr val="0B5D18"/>
                </a:solidFill>
              </a:rPr>
              <a:t>Covariance Matrix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xfrm>
            <a:off x="1379479" y="-309831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Model F &amp; B Distribution</a:t>
            </a:r>
          </a:p>
        </p:txBody>
      </p:sp>
      <p:pic>
        <p:nvPicPr>
          <p:cNvPr id="160" name="trimapT.png"/>
          <p:cNvPicPr/>
          <p:nvPr/>
        </p:nvPicPr>
        <p:blipFill>
          <a:blip r:embed="rId2">
            <a:extLst/>
          </a:blip>
          <a:srcRect l="5384" t="290" r="66461" b="59944"/>
          <a:stretch>
            <a:fillRect/>
          </a:stretch>
        </p:blipFill>
        <p:spPr>
          <a:xfrm>
            <a:off x="1710033" y="2753376"/>
            <a:ext cx="2943922" cy="27720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pic>
        <p:nvPicPr>
          <p:cNvPr id="161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81398" y="2660003"/>
            <a:ext cx="3238440" cy="299681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62" name="Shape 162"/>
          <p:cNvSpPr/>
          <p:nvPr/>
        </p:nvSpPr>
        <p:spPr>
          <a:xfrm>
            <a:off x="342585" y="1532534"/>
            <a:ext cx="679197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F</a:t>
            </a:r>
          </a:p>
        </p:txBody>
      </p:sp>
      <p:sp>
        <p:nvSpPr>
          <p:cNvPr id="163" name="Shape 163"/>
          <p:cNvSpPr/>
          <p:nvPr/>
        </p:nvSpPr>
        <p:spPr>
          <a:xfrm>
            <a:off x="5094801" y="5603351"/>
            <a:ext cx="79197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B</a:t>
            </a:r>
          </a:p>
        </p:txBody>
      </p:sp>
      <p:sp>
        <p:nvSpPr>
          <p:cNvPr id="164" name="Shape 164"/>
          <p:cNvSpPr/>
          <p:nvPr/>
        </p:nvSpPr>
        <p:spPr>
          <a:xfrm>
            <a:off x="325273" y="6656567"/>
            <a:ext cx="4180333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solidFill>
                  <a:srgbClr val="C82506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C82506"/>
                </a:solidFill>
              </a:rPr>
              <a:t>unknown</a:t>
            </a:r>
          </a:p>
        </p:txBody>
      </p:sp>
      <p:pic>
        <p:nvPicPr>
          <p:cNvPr id="16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426693">
            <a:off x="3681108" y="4849445"/>
            <a:ext cx="1924723" cy="880584"/>
          </a:xfrm>
          <a:prstGeom prst="rect">
            <a:avLst/>
          </a:prstGeom>
        </p:spPr>
      </p:pic>
      <p:pic>
        <p:nvPicPr>
          <p:cNvPr id="167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6886081">
            <a:off x="1224644" y="5490195"/>
            <a:ext cx="2132210" cy="880585"/>
          </a:xfrm>
          <a:prstGeom prst="rect">
            <a:avLst/>
          </a:prstGeom>
        </p:spPr>
      </p:pic>
      <p:pic>
        <p:nvPicPr>
          <p:cNvPr id="169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13262399">
            <a:off x="713461" y="2453335"/>
            <a:ext cx="2421007" cy="880585"/>
          </a:xfrm>
          <a:prstGeom prst="rect">
            <a:avLst/>
          </a:prstGeom>
        </p:spPr>
      </p:pic>
      <p:sp>
        <p:nvSpPr>
          <p:cNvPr id="171" name="Shape 171"/>
          <p:cNvSpPr/>
          <p:nvPr/>
        </p:nvSpPr>
        <p:spPr>
          <a:xfrm>
            <a:off x="3854868" y="1913007"/>
            <a:ext cx="11099801" cy="98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420624">
              <a:defRPr sz="5760" u="sng">
                <a:solidFill>
                  <a:srgbClr val="0B5D18"/>
                </a:solidFill>
              </a:defRPr>
            </a:lvl1pPr>
          </a:lstStyle>
          <a:p>
            <a:pPr lvl="0">
              <a:defRPr sz="1800" u="none">
                <a:solidFill>
                  <a:srgbClr val="000000"/>
                </a:solidFill>
              </a:defRPr>
            </a:pPr>
            <a:r>
              <a:rPr sz="5760" u="sng">
                <a:solidFill>
                  <a:srgbClr val="0B5D18"/>
                </a:solidFill>
              </a:rPr>
              <a:t>找出F、B的mean</a:t>
            </a:r>
          </a:p>
        </p:txBody>
      </p:sp>
      <p:sp>
        <p:nvSpPr>
          <p:cNvPr id="172" name="Shape 172"/>
          <p:cNvSpPr/>
          <p:nvPr/>
        </p:nvSpPr>
        <p:spPr>
          <a:xfrm>
            <a:off x="6803320" y="3659135"/>
            <a:ext cx="11099801" cy="1827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algn="l" defTabSz="397256">
              <a:defRPr sz="1800"/>
            </a:pPr>
            <a:r>
              <a:rPr sz="5440" u="sng">
                <a:solidFill>
                  <a:srgbClr val="0B5D18"/>
                </a:solidFill>
              </a:rPr>
              <a:t>找出F、B的</a:t>
            </a:r>
            <a:endParaRPr sz="5440" u="sng">
              <a:solidFill>
                <a:srgbClr val="0B5D18"/>
              </a:solidFill>
            </a:endParaRPr>
          </a:p>
          <a:p>
            <a:pPr lvl="0" algn="l" defTabSz="397256">
              <a:defRPr sz="1800"/>
            </a:pPr>
            <a:r>
              <a:rPr sz="5440" u="sng">
                <a:solidFill>
                  <a:srgbClr val="0B5D18"/>
                </a:solidFill>
              </a:rPr>
              <a:t>Covariance Matrix</a:t>
            </a:r>
          </a:p>
        </p:txBody>
      </p:sp>
      <p:sp>
        <p:nvSpPr>
          <p:cNvPr id="173" name="Shape 173"/>
          <p:cNvSpPr/>
          <p:nvPr/>
        </p:nvSpPr>
        <p:spPr>
          <a:xfrm>
            <a:off x="441534" y="8198286"/>
            <a:ext cx="9102221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Gaussion：</a:t>
            </a:r>
          </a:p>
        </p:txBody>
      </p:sp>
      <p:pic>
        <p:nvPicPr>
          <p:cNvPr id="174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981461" y="7995412"/>
            <a:ext cx="5552866" cy="14217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Beyasian的精神：假設</a:t>
            </a:r>
          </a:p>
        </p:txBody>
      </p:sp>
      <p:pic>
        <p:nvPicPr>
          <p:cNvPr id="177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49806">
            <a:off x="1697060" y="5932895"/>
            <a:ext cx="3260811" cy="368527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78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49806">
            <a:off x="8444074" y="2138397"/>
            <a:ext cx="2945326" cy="3830823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79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649806">
            <a:off x="6693637" y="6145152"/>
            <a:ext cx="1514417" cy="1405432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80" name="Shape 180"/>
          <p:cNvSpPr/>
          <p:nvPr/>
        </p:nvSpPr>
        <p:spPr>
          <a:xfrm>
            <a:off x="7006647" y="652173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Ｃ</a:t>
            </a:r>
          </a:p>
        </p:txBody>
      </p:sp>
      <p:sp>
        <p:nvSpPr>
          <p:cNvPr id="181" name="Shape 181"/>
          <p:cNvSpPr/>
          <p:nvPr/>
        </p:nvSpPr>
        <p:spPr>
          <a:xfrm>
            <a:off x="2895665" y="8513210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182" name="Shape 182"/>
          <p:cNvSpPr/>
          <p:nvPr/>
        </p:nvSpPr>
        <p:spPr>
          <a:xfrm>
            <a:off x="9356842" y="469776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183" name="Shape 183"/>
          <p:cNvSpPr/>
          <p:nvPr/>
        </p:nvSpPr>
        <p:spPr>
          <a:xfrm>
            <a:off x="3005463" y="6391450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184" name="Shape 184"/>
          <p:cNvSpPr/>
          <p:nvPr/>
        </p:nvSpPr>
        <p:spPr>
          <a:xfrm>
            <a:off x="9684194" y="293182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185" name="Shape 185"/>
          <p:cNvSpPr/>
          <p:nvPr/>
        </p:nvSpPr>
        <p:spPr>
          <a:xfrm>
            <a:off x="3005463" y="596805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186" name="Shape 186"/>
          <p:cNvSpPr/>
          <p:nvPr/>
        </p:nvSpPr>
        <p:spPr>
          <a:xfrm>
            <a:off x="9684194" y="249419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187" name="Shape 187"/>
          <p:cNvSpPr/>
          <p:nvPr/>
        </p:nvSpPr>
        <p:spPr>
          <a:xfrm>
            <a:off x="7006647" y="6194683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188" name="Shape 188"/>
          <p:cNvSpPr/>
          <p:nvPr/>
        </p:nvSpPr>
        <p:spPr>
          <a:xfrm>
            <a:off x="-628419" y="2821995"/>
            <a:ext cx="8522022" cy="81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44677">
              <a:defRPr b="1" sz="4719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719">
                <a:solidFill>
                  <a:srgbClr val="C82506"/>
                </a:solidFill>
              </a:rPr>
              <a:t>Gaussian Distribution</a:t>
            </a:r>
          </a:p>
        </p:txBody>
      </p:sp>
      <p:pic>
        <p:nvPicPr>
          <p:cNvPr id="189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7413169">
            <a:off x="2564715" y="4386769"/>
            <a:ext cx="2639116" cy="880584"/>
          </a:xfrm>
          <a:prstGeom prst="rect">
            <a:avLst/>
          </a:prstGeom>
        </p:spPr>
      </p:pic>
      <p:pic>
        <p:nvPicPr>
          <p:cNvPr id="191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11471359">
            <a:off x="6812945" y="2961334"/>
            <a:ext cx="1836875" cy="880585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步驟一，固定alpha</a:t>
            </a:r>
          </a:p>
        </p:txBody>
      </p:sp>
      <p:pic>
        <p:nvPicPr>
          <p:cNvPr id="195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49806">
            <a:off x="1697060" y="5932895"/>
            <a:ext cx="3260811" cy="368527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96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49806">
            <a:off x="8444074" y="2138396"/>
            <a:ext cx="2945325" cy="3830823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19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649806">
            <a:off x="6693637" y="6145152"/>
            <a:ext cx="1514417" cy="1405432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198" name="Shape 198"/>
          <p:cNvSpPr/>
          <p:nvPr/>
        </p:nvSpPr>
        <p:spPr>
          <a:xfrm>
            <a:off x="7006647" y="652173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Ｃ</a:t>
            </a:r>
          </a:p>
        </p:txBody>
      </p:sp>
      <p:sp>
        <p:nvSpPr>
          <p:cNvPr id="199" name="Shape 199"/>
          <p:cNvSpPr/>
          <p:nvPr/>
        </p:nvSpPr>
        <p:spPr>
          <a:xfrm>
            <a:off x="2895665" y="8513210"/>
            <a:ext cx="863601" cy="853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00" name="Shape 200"/>
          <p:cNvSpPr/>
          <p:nvPr/>
        </p:nvSpPr>
        <p:spPr>
          <a:xfrm>
            <a:off x="9356842" y="469776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01" name="Shape 201"/>
          <p:cNvSpPr/>
          <p:nvPr/>
        </p:nvSpPr>
        <p:spPr>
          <a:xfrm>
            <a:off x="3005463" y="639145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02" name="Shape 202"/>
          <p:cNvSpPr/>
          <p:nvPr/>
        </p:nvSpPr>
        <p:spPr>
          <a:xfrm>
            <a:off x="9684194" y="293182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03" name="Shape 203"/>
          <p:cNvSpPr/>
          <p:nvPr/>
        </p:nvSpPr>
        <p:spPr>
          <a:xfrm>
            <a:off x="3005463" y="596805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04" name="Shape 204"/>
          <p:cNvSpPr/>
          <p:nvPr/>
        </p:nvSpPr>
        <p:spPr>
          <a:xfrm>
            <a:off x="9684194" y="249419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05" name="Shape 205"/>
          <p:cNvSpPr/>
          <p:nvPr/>
        </p:nvSpPr>
        <p:spPr>
          <a:xfrm>
            <a:off x="7006647" y="6194683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06" name="Shape 206"/>
          <p:cNvSpPr/>
          <p:nvPr/>
        </p:nvSpPr>
        <p:spPr>
          <a:xfrm>
            <a:off x="-557256" y="2693901"/>
            <a:ext cx="8522022" cy="81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44677">
              <a:defRPr b="1" sz="4719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719">
                <a:solidFill>
                  <a:srgbClr val="C82506"/>
                </a:solidFill>
              </a:rPr>
              <a:t>一開始就隨便猜個alpha</a:t>
            </a:r>
          </a:p>
        </p:txBody>
      </p:sp>
      <p:sp>
        <p:nvSpPr>
          <p:cNvPr id="207" name="Shape 207"/>
          <p:cNvSpPr/>
          <p:nvPr/>
        </p:nvSpPr>
        <p:spPr>
          <a:xfrm flipV="1">
            <a:off x="3731111" y="3409356"/>
            <a:ext cx="6005250" cy="3430639"/>
          </a:xfrm>
          <a:prstGeom prst="line">
            <a:avLst/>
          </a:prstGeom>
          <a:ln w="127000">
            <a:solidFill>
              <a:srgbClr val="0365C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步驟二，更新F、B</a:t>
            </a:r>
          </a:p>
        </p:txBody>
      </p:sp>
      <p:pic>
        <p:nvPicPr>
          <p:cNvPr id="210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49806">
            <a:off x="1697060" y="5932895"/>
            <a:ext cx="3260811" cy="368527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11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49806">
            <a:off x="8444074" y="2138396"/>
            <a:ext cx="2945325" cy="3830823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12" name="Shape 212"/>
          <p:cNvSpPr/>
          <p:nvPr/>
        </p:nvSpPr>
        <p:spPr>
          <a:xfrm>
            <a:off x="2895665" y="8513210"/>
            <a:ext cx="863601" cy="853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13" name="Shape 213"/>
          <p:cNvSpPr/>
          <p:nvPr/>
        </p:nvSpPr>
        <p:spPr>
          <a:xfrm>
            <a:off x="9356842" y="469776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14" name="Shape 214"/>
          <p:cNvSpPr/>
          <p:nvPr/>
        </p:nvSpPr>
        <p:spPr>
          <a:xfrm>
            <a:off x="3005463" y="639145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15" name="Shape 215"/>
          <p:cNvSpPr/>
          <p:nvPr/>
        </p:nvSpPr>
        <p:spPr>
          <a:xfrm>
            <a:off x="9684194" y="293182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16" name="Shape 216"/>
          <p:cNvSpPr/>
          <p:nvPr/>
        </p:nvSpPr>
        <p:spPr>
          <a:xfrm>
            <a:off x="3005463" y="596805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17" name="Shape 217"/>
          <p:cNvSpPr/>
          <p:nvPr/>
        </p:nvSpPr>
        <p:spPr>
          <a:xfrm>
            <a:off x="9684194" y="249419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18" name="Shape 218"/>
          <p:cNvSpPr/>
          <p:nvPr/>
        </p:nvSpPr>
        <p:spPr>
          <a:xfrm>
            <a:off x="-357999" y="2765065"/>
            <a:ext cx="8522022" cy="81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44677">
              <a:defRPr b="1" sz="4719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719">
                <a:solidFill>
                  <a:srgbClr val="C82506"/>
                </a:solidFill>
              </a:rPr>
              <a:t>固定alpha，更新F、B</a:t>
            </a:r>
          </a:p>
        </p:txBody>
      </p:sp>
      <p:sp>
        <p:nvSpPr>
          <p:cNvPr id="219" name="Shape 219"/>
          <p:cNvSpPr/>
          <p:nvPr/>
        </p:nvSpPr>
        <p:spPr>
          <a:xfrm flipV="1">
            <a:off x="3731111" y="3409356"/>
            <a:ext cx="6005251" cy="3430639"/>
          </a:xfrm>
          <a:prstGeom prst="line">
            <a:avLst/>
          </a:prstGeom>
          <a:ln w="127000">
            <a:solidFill>
              <a:srgbClr val="0365C0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220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3813475">
            <a:off x="4752880" y="6132121"/>
            <a:ext cx="1686936" cy="880585"/>
          </a:xfrm>
          <a:prstGeom prst="rect">
            <a:avLst/>
          </a:prstGeom>
        </p:spPr>
      </p:pic>
      <p:pic>
        <p:nvPicPr>
          <p:cNvPr id="222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3813475">
            <a:off x="7270966" y="4921251"/>
            <a:ext cx="1686936" cy="880585"/>
          </a:xfrm>
          <a:prstGeom prst="rect">
            <a:avLst/>
          </a:prstGeom>
        </p:spPr>
      </p:pic>
      <p:sp>
        <p:nvSpPr>
          <p:cNvPr id="224" name="Shape 224"/>
          <p:cNvSpPr/>
          <p:nvPr/>
        </p:nvSpPr>
        <p:spPr>
          <a:xfrm flipV="1">
            <a:off x="3731111" y="5453317"/>
            <a:ext cx="6005251" cy="3520483"/>
          </a:xfrm>
          <a:prstGeom prst="line">
            <a:avLst/>
          </a:prstGeom>
          <a:ln w="127000">
            <a:solidFill>
              <a:srgbClr val="0365C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225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1649806">
            <a:off x="6693637" y="6145152"/>
            <a:ext cx="1514417" cy="1405432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26" name="Shape 226"/>
          <p:cNvSpPr/>
          <p:nvPr/>
        </p:nvSpPr>
        <p:spPr>
          <a:xfrm>
            <a:off x="7006647" y="6194683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27" name="Shape 227"/>
          <p:cNvSpPr/>
          <p:nvPr/>
        </p:nvSpPr>
        <p:spPr>
          <a:xfrm>
            <a:off x="7006647" y="652173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Ｃ</a:t>
            </a:r>
          </a:p>
        </p:txBody>
      </p:sp>
      <p:pic>
        <p:nvPicPr>
          <p:cNvPr id="228" name="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 rot="1649806">
            <a:off x="5548632" y="7201644"/>
            <a:ext cx="915297" cy="947855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29" name="Shape 229"/>
          <p:cNvSpPr/>
          <p:nvPr/>
        </p:nvSpPr>
        <p:spPr>
          <a:xfrm>
            <a:off x="5828644" y="8057765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00245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002452"/>
                </a:solidFill>
              </a:rPr>
              <a:t>Ｃ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步驟二，更新F、B</a:t>
            </a:r>
          </a:p>
        </p:txBody>
      </p:sp>
      <p:pic>
        <p:nvPicPr>
          <p:cNvPr id="232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49806">
            <a:off x="1697060" y="5932895"/>
            <a:ext cx="3260811" cy="368527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33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49806">
            <a:off x="8444074" y="2138396"/>
            <a:ext cx="2945325" cy="3830823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34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649806">
            <a:off x="6693637" y="6145152"/>
            <a:ext cx="1514417" cy="1405432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35" name="Shape 235"/>
          <p:cNvSpPr/>
          <p:nvPr/>
        </p:nvSpPr>
        <p:spPr>
          <a:xfrm>
            <a:off x="7006647" y="652173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Ｃ</a:t>
            </a:r>
          </a:p>
        </p:txBody>
      </p:sp>
      <p:sp>
        <p:nvSpPr>
          <p:cNvPr id="236" name="Shape 236"/>
          <p:cNvSpPr/>
          <p:nvPr/>
        </p:nvSpPr>
        <p:spPr>
          <a:xfrm>
            <a:off x="2895665" y="8513210"/>
            <a:ext cx="863601" cy="853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37" name="Shape 237"/>
          <p:cNvSpPr/>
          <p:nvPr/>
        </p:nvSpPr>
        <p:spPr>
          <a:xfrm>
            <a:off x="9356842" y="469776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38" name="Shape 238"/>
          <p:cNvSpPr/>
          <p:nvPr/>
        </p:nvSpPr>
        <p:spPr>
          <a:xfrm>
            <a:off x="3005463" y="639145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39" name="Shape 239"/>
          <p:cNvSpPr/>
          <p:nvPr/>
        </p:nvSpPr>
        <p:spPr>
          <a:xfrm>
            <a:off x="9684194" y="293182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40" name="Shape 240"/>
          <p:cNvSpPr/>
          <p:nvPr/>
        </p:nvSpPr>
        <p:spPr>
          <a:xfrm>
            <a:off x="3005463" y="596805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41" name="Shape 241"/>
          <p:cNvSpPr/>
          <p:nvPr/>
        </p:nvSpPr>
        <p:spPr>
          <a:xfrm>
            <a:off x="9684194" y="249419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42" name="Shape 242"/>
          <p:cNvSpPr/>
          <p:nvPr/>
        </p:nvSpPr>
        <p:spPr>
          <a:xfrm>
            <a:off x="7006647" y="6194683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43" name="Shape 243"/>
          <p:cNvSpPr/>
          <p:nvPr/>
        </p:nvSpPr>
        <p:spPr>
          <a:xfrm>
            <a:off x="-357999" y="2765065"/>
            <a:ext cx="8522022" cy="81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44677">
              <a:defRPr b="1" sz="4719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719">
                <a:solidFill>
                  <a:srgbClr val="C82506"/>
                </a:solidFill>
              </a:rPr>
              <a:t>固定alpha，更新F、B</a:t>
            </a:r>
          </a:p>
        </p:txBody>
      </p:sp>
      <p:sp>
        <p:nvSpPr>
          <p:cNvPr id="244" name="Shape 244"/>
          <p:cNvSpPr/>
          <p:nvPr/>
        </p:nvSpPr>
        <p:spPr>
          <a:xfrm flipV="1">
            <a:off x="3731111" y="3409356"/>
            <a:ext cx="6005251" cy="3430639"/>
          </a:xfrm>
          <a:prstGeom prst="line">
            <a:avLst/>
          </a:prstGeom>
          <a:ln w="127000">
            <a:solidFill>
              <a:srgbClr val="0365C0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45" name="Shape 245"/>
          <p:cNvSpPr/>
          <p:nvPr/>
        </p:nvSpPr>
        <p:spPr>
          <a:xfrm flipV="1">
            <a:off x="3731111" y="5453317"/>
            <a:ext cx="6005250" cy="3520483"/>
          </a:xfrm>
          <a:prstGeom prst="line">
            <a:avLst/>
          </a:prstGeom>
          <a:ln w="127000">
            <a:solidFill>
              <a:srgbClr val="0365C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246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3813475">
            <a:off x="5037533" y="6231750"/>
            <a:ext cx="1686936" cy="880584"/>
          </a:xfrm>
          <a:prstGeom prst="rect">
            <a:avLst/>
          </a:prstGeom>
        </p:spPr>
      </p:pic>
      <p:pic>
        <p:nvPicPr>
          <p:cNvPr id="248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 rot="3813475">
            <a:off x="7185570" y="4978182"/>
            <a:ext cx="1686936" cy="880585"/>
          </a:xfrm>
          <a:prstGeom prst="rect">
            <a:avLst/>
          </a:prstGeom>
        </p:spPr>
      </p:pic>
      <p:grpSp>
        <p:nvGrpSpPr>
          <p:cNvPr id="252" name="Group 252"/>
          <p:cNvGrpSpPr/>
          <p:nvPr/>
        </p:nvGrpSpPr>
        <p:grpSpPr>
          <a:xfrm rot="615155">
            <a:off x="1021639" y="4604265"/>
            <a:ext cx="11424195" cy="3581401"/>
            <a:chOff x="-215899" y="-139700"/>
            <a:chExt cx="11424194" cy="3581400"/>
          </a:xfrm>
        </p:grpSpPr>
        <p:pic>
          <p:nvPicPr>
            <p:cNvPr id="251" name="Screen Shot 2015-06-29 at 上午3.57.12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10992395" cy="3022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50" name="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215900" y="-139700"/>
              <a:ext cx="11424195" cy="3581400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步驟三，更新alpha</a:t>
            </a:r>
          </a:p>
        </p:txBody>
      </p:sp>
      <p:pic>
        <p:nvPicPr>
          <p:cNvPr id="255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49806">
            <a:off x="1697060" y="5932895"/>
            <a:ext cx="3260811" cy="368527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56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49806">
            <a:off x="8444074" y="2138396"/>
            <a:ext cx="2945325" cy="3830823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57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649806">
            <a:off x="6693637" y="6145152"/>
            <a:ext cx="1514417" cy="1405432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58" name="Shape 258"/>
          <p:cNvSpPr/>
          <p:nvPr/>
        </p:nvSpPr>
        <p:spPr>
          <a:xfrm>
            <a:off x="2895665" y="8513210"/>
            <a:ext cx="863601" cy="853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59" name="Shape 259"/>
          <p:cNvSpPr/>
          <p:nvPr/>
        </p:nvSpPr>
        <p:spPr>
          <a:xfrm>
            <a:off x="9356842" y="469776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60" name="Shape 260"/>
          <p:cNvSpPr/>
          <p:nvPr/>
        </p:nvSpPr>
        <p:spPr>
          <a:xfrm>
            <a:off x="3005463" y="639145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61" name="Shape 261"/>
          <p:cNvSpPr/>
          <p:nvPr/>
        </p:nvSpPr>
        <p:spPr>
          <a:xfrm>
            <a:off x="9684194" y="293182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62" name="Shape 262"/>
          <p:cNvSpPr/>
          <p:nvPr/>
        </p:nvSpPr>
        <p:spPr>
          <a:xfrm>
            <a:off x="3005463" y="596805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63" name="Shape 263"/>
          <p:cNvSpPr/>
          <p:nvPr/>
        </p:nvSpPr>
        <p:spPr>
          <a:xfrm>
            <a:off x="9684194" y="249419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64" name="Shape 264"/>
          <p:cNvSpPr/>
          <p:nvPr/>
        </p:nvSpPr>
        <p:spPr>
          <a:xfrm>
            <a:off x="7006647" y="6194683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65" name="Shape 265"/>
          <p:cNvSpPr/>
          <p:nvPr/>
        </p:nvSpPr>
        <p:spPr>
          <a:xfrm>
            <a:off x="-421619" y="3320138"/>
            <a:ext cx="8522022" cy="8124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44677">
              <a:defRPr b="1" sz="4719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719">
                <a:solidFill>
                  <a:srgbClr val="C82506"/>
                </a:solidFill>
              </a:rPr>
              <a:t>固定F、B，更新alpha</a:t>
            </a:r>
          </a:p>
        </p:txBody>
      </p:sp>
      <p:sp>
        <p:nvSpPr>
          <p:cNvPr id="266" name="Shape 266"/>
          <p:cNvSpPr/>
          <p:nvPr/>
        </p:nvSpPr>
        <p:spPr>
          <a:xfrm flipV="1">
            <a:off x="3731111" y="3409356"/>
            <a:ext cx="6012003" cy="3430639"/>
          </a:xfrm>
          <a:prstGeom prst="line">
            <a:avLst/>
          </a:prstGeom>
          <a:ln w="127000">
            <a:solidFill>
              <a:srgbClr val="0365C0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67" name="Shape 267"/>
          <p:cNvSpPr/>
          <p:nvPr/>
        </p:nvSpPr>
        <p:spPr>
          <a:xfrm flipV="1">
            <a:off x="3731111" y="5453317"/>
            <a:ext cx="6005250" cy="3520483"/>
          </a:xfrm>
          <a:prstGeom prst="line">
            <a:avLst/>
          </a:prstGeom>
          <a:ln w="127000">
            <a:solidFill>
              <a:srgbClr val="0365C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268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649806">
            <a:off x="5548632" y="7201644"/>
            <a:ext cx="915297" cy="947855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69" name="Shape 269"/>
          <p:cNvSpPr/>
          <p:nvPr/>
        </p:nvSpPr>
        <p:spPr>
          <a:xfrm>
            <a:off x="5743249" y="825702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00245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002452"/>
                </a:solidFill>
              </a:rPr>
              <a:t>Ｃ</a:t>
            </a:r>
          </a:p>
        </p:txBody>
      </p:sp>
      <p:sp>
        <p:nvSpPr>
          <p:cNvPr id="270" name="Shape 270"/>
          <p:cNvSpPr/>
          <p:nvPr/>
        </p:nvSpPr>
        <p:spPr>
          <a:xfrm>
            <a:off x="7006647" y="652173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Ｃ</a:t>
            </a:r>
          </a:p>
        </p:txBody>
      </p:sp>
      <p:sp>
        <p:nvSpPr>
          <p:cNvPr id="271" name="Shape 271"/>
          <p:cNvSpPr/>
          <p:nvPr/>
        </p:nvSpPr>
        <p:spPr>
          <a:xfrm rot="19680341">
            <a:off x="5791993" y="6535889"/>
            <a:ext cx="1482434" cy="726875"/>
          </a:xfrm>
          <a:prstGeom prst="rightArrow">
            <a:avLst>
              <a:gd name="adj1" fmla="val 32000"/>
              <a:gd name="adj2" fmla="val 111821"/>
            </a:avLst>
          </a:pr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30509" dist="201178" dir="5400000">
              <a:srgbClr val="000000"/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步驟三，更新alpha</a:t>
            </a:r>
          </a:p>
        </p:txBody>
      </p:sp>
      <p:pic>
        <p:nvPicPr>
          <p:cNvPr id="274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49806">
            <a:off x="1697060" y="5932895"/>
            <a:ext cx="3260811" cy="368527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49806">
            <a:off x="8444074" y="2138396"/>
            <a:ext cx="2945325" cy="3830823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7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649806">
            <a:off x="6693637" y="6145152"/>
            <a:ext cx="1514417" cy="1405432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77" name="Shape 277"/>
          <p:cNvSpPr/>
          <p:nvPr/>
        </p:nvSpPr>
        <p:spPr>
          <a:xfrm>
            <a:off x="2895665" y="8513210"/>
            <a:ext cx="863601" cy="853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78" name="Shape 278"/>
          <p:cNvSpPr/>
          <p:nvPr/>
        </p:nvSpPr>
        <p:spPr>
          <a:xfrm>
            <a:off x="9356842" y="469776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79" name="Shape 279"/>
          <p:cNvSpPr/>
          <p:nvPr/>
        </p:nvSpPr>
        <p:spPr>
          <a:xfrm>
            <a:off x="3005463" y="639145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80" name="Shape 280"/>
          <p:cNvSpPr/>
          <p:nvPr/>
        </p:nvSpPr>
        <p:spPr>
          <a:xfrm>
            <a:off x="9684194" y="293182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281" name="Shape 281"/>
          <p:cNvSpPr/>
          <p:nvPr/>
        </p:nvSpPr>
        <p:spPr>
          <a:xfrm>
            <a:off x="3005463" y="596805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82" name="Shape 282"/>
          <p:cNvSpPr/>
          <p:nvPr/>
        </p:nvSpPr>
        <p:spPr>
          <a:xfrm>
            <a:off x="9684194" y="249419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83" name="Shape 283"/>
          <p:cNvSpPr/>
          <p:nvPr/>
        </p:nvSpPr>
        <p:spPr>
          <a:xfrm>
            <a:off x="7006647" y="6194683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284" name="Shape 284"/>
          <p:cNvSpPr/>
          <p:nvPr/>
        </p:nvSpPr>
        <p:spPr>
          <a:xfrm>
            <a:off x="-421619" y="3320138"/>
            <a:ext cx="8522022" cy="812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defTabSz="344677">
              <a:defRPr b="1" sz="4719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4719">
                <a:solidFill>
                  <a:srgbClr val="C82506"/>
                </a:solidFill>
              </a:rPr>
              <a:t>固定F、B，更新alpha</a:t>
            </a:r>
          </a:p>
        </p:txBody>
      </p:sp>
      <p:sp>
        <p:nvSpPr>
          <p:cNvPr id="285" name="Shape 285"/>
          <p:cNvSpPr/>
          <p:nvPr/>
        </p:nvSpPr>
        <p:spPr>
          <a:xfrm flipV="1">
            <a:off x="3731111" y="3409356"/>
            <a:ext cx="6012003" cy="3430639"/>
          </a:xfrm>
          <a:prstGeom prst="line">
            <a:avLst/>
          </a:prstGeom>
          <a:ln w="127000">
            <a:solidFill>
              <a:srgbClr val="0365C0"/>
            </a:solidFill>
            <a:prstDash val="sysDot"/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286" name="Shape 286"/>
          <p:cNvSpPr/>
          <p:nvPr/>
        </p:nvSpPr>
        <p:spPr>
          <a:xfrm flipV="1">
            <a:off x="3731111" y="5453317"/>
            <a:ext cx="6005250" cy="3520483"/>
          </a:xfrm>
          <a:prstGeom prst="line">
            <a:avLst/>
          </a:prstGeom>
          <a:ln w="127000">
            <a:solidFill>
              <a:srgbClr val="0365C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287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1649806">
            <a:off x="5548632" y="7201644"/>
            <a:ext cx="915297" cy="947855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88" name="Shape 288"/>
          <p:cNvSpPr/>
          <p:nvPr/>
        </p:nvSpPr>
        <p:spPr>
          <a:xfrm>
            <a:off x="5743249" y="825702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00245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002452"/>
                </a:solidFill>
              </a:rPr>
              <a:t>Ｃ</a:t>
            </a:r>
          </a:p>
        </p:txBody>
      </p:sp>
      <p:sp>
        <p:nvSpPr>
          <p:cNvPr id="289" name="Shape 289"/>
          <p:cNvSpPr/>
          <p:nvPr/>
        </p:nvSpPr>
        <p:spPr>
          <a:xfrm>
            <a:off x="7006647" y="652173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Ｃ</a:t>
            </a:r>
          </a:p>
        </p:txBody>
      </p:sp>
      <p:sp>
        <p:nvSpPr>
          <p:cNvPr id="290" name="Shape 290"/>
          <p:cNvSpPr/>
          <p:nvPr/>
        </p:nvSpPr>
        <p:spPr>
          <a:xfrm rot="19680341">
            <a:off x="5791992" y="6535889"/>
            <a:ext cx="1482435" cy="726875"/>
          </a:xfrm>
          <a:prstGeom prst="rightArrow">
            <a:avLst>
              <a:gd name="adj1" fmla="val 32000"/>
              <a:gd name="adj2" fmla="val 111821"/>
            </a:avLst>
          </a:prstGeom>
          <a:solidFill>
            <a:srgbClr val="C82506"/>
          </a:solidFill>
          <a:ln w="12700">
            <a:miter lim="400000"/>
          </a:ln>
          <a:effectLst>
            <a:outerShdw sx="100000" sy="100000" kx="0" ky="0" algn="b" rotWithShape="0" blurRad="330200" dist="201178" dir="5400000">
              <a:srgbClr val="000000"/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grpSp>
        <p:nvGrpSpPr>
          <p:cNvPr id="293" name="Group 293"/>
          <p:cNvGrpSpPr/>
          <p:nvPr/>
        </p:nvGrpSpPr>
        <p:grpSpPr>
          <a:xfrm rot="900606">
            <a:off x="1894043" y="5398511"/>
            <a:ext cx="8562011" cy="2898714"/>
            <a:chOff x="-215900" y="-139700"/>
            <a:chExt cx="8562009" cy="2898713"/>
          </a:xfrm>
        </p:grpSpPr>
        <p:pic>
          <p:nvPicPr>
            <p:cNvPr id="292" name="Screen Shot 2015-06-29 at 上午4.03.13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8130211" cy="233991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91" name="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15901" y="-139701"/>
              <a:ext cx="8562011" cy="2898715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步驟四，</a:t>
            </a:r>
            <a:r>
              <a:rPr sz="8000" u="sng">
                <a:solidFill>
                  <a:srgbClr val="C82506"/>
                </a:solidFill>
              </a:rPr>
              <a:t>跳回步驟一</a:t>
            </a:r>
          </a:p>
        </p:txBody>
      </p:sp>
      <p:pic>
        <p:nvPicPr>
          <p:cNvPr id="296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 rot="1649806">
            <a:off x="1697060" y="5932895"/>
            <a:ext cx="3260811" cy="368527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297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1649806">
            <a:off x="8444074" y="2138396"/>
            <a:ext cx="2945325" cy="3830823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298" name="Shape 298"/>
          <p:cNvSpPr/>
          <p:nvPr/>
        </p:nvSpPr>
        <p:spPr>
          <a:xfrm>
            <a:off x="2895665" y="8513210"/>
            <a:ext cx="863601" cy="853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299" name="Shape 299"/>
          <p:cNvSpPr/>
          <p:nvPr/>
        </p:nvSpPr>
        <p:spPr>
          <a:xfrm>
            <a:off x="9356842" y="469776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300" name="Shape 300"/>
          <p:cNvSpPr/>
          <p:nvPr/>
        </p:nvSpPr>
        <p:spPr>
          <a:xfrm>
            <a:off x="3005463" y="639145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Ｆ</a:t>
            </a:r>
          </a:p>
        </p:txBody>
      </p:sp>
      <p:sp>
        <p:nvSpPr>
          <p:cNvPr id="301" name="Shape 301"/>
          <p:cNvSpPr/>
          <p:nvPr/>
        </p:nvSpPr>
        <p:spPr>
          <a:xfrm>
            <a:off x="9684194" y="2931821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Ｂ</a:t>
            </a:r>
          </a:p>
        </p:txBody>
      </p:sp>
      <p:sp>
        <p:nvSpPr>
          <p:cNvPr id="302" name="Shape 302"/>
          <p:cNvSpPr/>
          <p:nvPr/>
        </p:nvSpPr>
        <p:spPr>
          <a:xfrm>
            <a:off x="3005463" y="5968054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303" name="Shape 303"/>
          <p:cNvSpPr/>
          <p:nvPr/>
        </p:nvSpPr>
        <p:spPr>
          <a:xfrm>
            <a:off x="9684194" y="2494192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/>
            </a:lvl1pPr>
          </a:lstStyle>
          <a:p>
            <a:pPr lvl="0">
              <a:defRPr sz="1800"/>
            </a:pPr>
            <a:r>
              <a:rPr sz="5900"/>
              <a:t>一</a:t>
            </a:r>
          </a:p>
        </p:txBody>
      </p:sp>
      <p:sp>
        <p:nvSpPr>
          <p:cNvPr id="304" name="Shape 304"/>
          <p:cNvSpPr/>
          <p:nvPr/>
        </p:nvSpPr>
        <p:spPr>
          <a:xfrm>
            <a:off x="-1090105" y="3364190"/>
            <a:ext cx="9898865" cy="921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 defTabSz="379729">
              <a:defRPr sz="1800"/>
            </a:pPr>
            <a:r>
              <a:rPr b="1" sz="5200">
                <a:solidFill>
                  <a:srgbClr val="C82506"/>
                </a:solidFill>
              </a:rPr>
              <a:t>Iterator </a:t>
            </a:r>
            <a:r>
              <a:rPr b="1" sz="5200" u="sng">
                <a:solidFill>
                  <a:srgbClr val="C82506"/>
                </a:solidFill>
              </a:rPr>
              <a:t>k</a:t>
            </a:r>
            <a:r>
              <a:rPr b="1" sz="5200">
                <a:solidFill>
                  <a:srgbClr val="C82506"/>
                </a:solidFill>
              </a:rPr>
              <a:t> 次 …….</a:t>
            </a:r>
          </a:p>
        </p:txBody>
      </p:sp>
      <p:sp>
        <p:nvSpPr>
          <p:cNvPr id="305" name="Shape 305"/>
          <p:cNvSpPr/>
          <p:nvPr/>
        </p:nvSpPr>
        <p:spPr>
          <a:xfrm flipV="1">
            <a:off x="3731111" y="5453317"/>
            <a:ext cx="6005250" cy="3520483"/>
          </a:xfrm>
          <a:prstGeom prst="line">
            <a:avLst/>
          </a:prstGeom>
          <a:ln w="127000">
            <a:solidFill>
              <a:srgbClr val="0365C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pic>
        <p:nvPicPr>
          <p:cNvPr id="306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649806">
            <a:off x="7140666" y="6167522"/>
            <a:ext cx="915297" cy="947854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307" name="Shape 307"/>
          <p:cNvSpPr/>
          <p:nvPr/>
        </p:nvSpPr>
        <p:spPr>
          <a:xfrm>
            <a:off x="7323073" y="7216445"/>
            <a:ext cx="863601" cy="853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900">
                <a:solidFill>
                  <a:srgbClr val="002452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900">
                <a:solidFill>
                  <a:srgbClr val="002452"/>
                </a:solidFill>
              </a:rPr>
              <a:t>Ｃ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560" y="2312273"/>
            <a:ext cx="10322480" cy="6881654"/>
          </a:xfrm>
          <a:prstGeom prst="rect">
            <a:avLst/>
          </a:prstGeom>
          <a:ln w="12700">
            <a:miter lim="400000"/>
          </a:ln>
        </p:spPr>
      </p:pic>
      <p:sp>
        <p:nvSpPr>
          <p:cNvPr id="40" name="Shape 40"/>
          <p:cNvSpPr/>
          <p:nvPr/>
        </p:nvSpPr>
        <p:spPr>
          <a:xfrm>
            <a:off x="1028700" y="1600200"/>
            <a:ext cx="1346845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1" name="Shape 41"/>
          <p:cNvSpPr/>
          <p:nvPr/>
        </p:nvSpPr>
        <p:spPr>
          <a:xfrm rot="2430152">
            <a:off x="1598053" y="305601"/>
            <a:ext cx="2243866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/>
        </p:nvSpPr>
        <p:spPr>
          <a:xfrm rot="1685228">
            <a:off x="378853" y="2286801"/>
            <a:ext cx="2243866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3" name="Shape 43"/>
          <p:cNvSpPr/>
          <p:nvPr/>
        </p:nvSpPr>
        <p:spPr>
          <a:xfrm rot="7551123">
            <a:off x="12240653" y="4102901"/>
            <a:ext cx="2243866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4" name="Shape 44"/>
          <p:cNvSpPr/>
          <p:nvPr/>
        </p:nvSpPr>
        <p:spPr>
          <a:xfrm rot="8157064">
            <a:off x="9802253" y="-227799"/>
            <a:ext cx="2243866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剪刀剪一剪～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6674">
              <a:defRPr sz="7760"/>
            </a:lvl1pPr>
          </a:lstStyle>
          <a:p>
            <a:pPr lvl="0">
              <a:defRPr sz="1800"/>
            </a:pPr>
            <a:r>
              <a:rPr sz="7760"/>
              <a:t>把其他的區域也都做完....</a:t>
            </a:r>
          </a:p>
        </p:txBody>
      </p:sp>
      <p:pic>
        <p:nvPicPr>
          <p:cNvPr id="310" name="trimap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9280" y="2064196"/>
            <a:ext cx="10426240" cy="69508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pic>
        <p:nvPicPr>
          <p:cNvPr id="311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3424" y="1976836"/>
            <a:ext cx="3238439" cy="299681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12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501090" y="2516583"/>
            <a:ext cx="3238439" cy="299681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13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10514" y="4254691"/>
            <a:ext cx="3238440" cy="299681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314" name="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510514" y="6118075"/>
            <a:ext cx="3238440" cy="2996818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518" y="5662305"/>
            <a:ext cx="5534484" cy="36896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sp>
        <p:nvSpPr>
          <p:cNvPr id="317" name="Shape 317"/>
          <p:cNvSpPr/>
          <p:nvPr>
            <p:ph type="title"/>
          </p:nvPr>
        </p:nvSpPr>
        <p:spPr>
          <a:xfrm>
            <a:off x="810173" y="145614"/>
            <a:ext cx="11099801" cy="325397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把做好的foreground</a:t>
            </a:r>
            <a:endParaRPr sz="8000"/>
          </a:p>
          <a:p>
            <a:pPr lvl="0">
              <a:defRPr sz="1800"/>
            </a:pPr>
            <a:r>
              <a:rPr sz="8000"/>
              <a:t>丟到喜歡的背景</a:t>
            </a:r>
          </a:p>
        </p:txBody>
      </p:sp>
      <p:pic>
        <p:nvPicPr>
          <p:cNvPr id="318" name="tumblr_inline_n6tb22wJli1rq24cx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21074" y="3166509"/>
            <a:ext cx="5562652" cy="34205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pic>
        <p:nvPicPr>
          <p:cNvPr id="319" name="Screen Shot 2015-06-29 at 上午1.04.29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148123" y="5662305"/>
            <a:ext cx="5554492" cy="36896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711200" dist="545269" dir="3181319">
              <a:srgbClr val="000000">
                <a:alpha val="84620"/>
              </a:srgbClr>
            </a:outerShdw>
          </a:effectLst>
        </p:spPr>
      </p:pic>
      <p:sp>
        <p:nvSpPr>
          <p:cNvPr id="320" name="Shape 320"/>
          <p:cNvSpPr/>
          <p:nvPr/>
        </p:nvSpPr>
        <p:spPr>
          <a:xfrm rot="19592615">
            <a:off x="1864186" y="4012221"/>
            <a:ext cx="152455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91635" dist="259529" dir="2388334">
              <a:srgbClr val="000000"/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1" name="Shape 321"/>
          <p:cNvSpPr/>
          <p:nvPr/>
        </p:nvSpPr>
        <p:spPr>
          <a:xfrm rot="2434592">
            <a:off x="9562959" y="4144246"/>
            <a:ext cx="152455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84200" dist="259529" dir="2388334">
              <a:srgbClr val="000000"/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type="title"/>
          </p:nvPr>
        </p:nvSpPr>
        <p:spPr>
          <a:xfrm>
            <a:off x="810173" y="145614"/>
            <a:ext cx="11099801" cy="1268237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建築物～</a:t>
            </a:r>
          </a:p>
        </p:txBody>
      </p:sp>
      <p:pic>
        <p:nvPicPr>
          <p:cNvPr id="324" name="input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394" y="2241547"/>
            <a:ext cx="4064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mask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05610" y="2241547"/>
            <a:ext cx="4064001" cy="6096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igC_10_iter_2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39825" y="2241547"/>
            <a:ext cx="4064001" cy="6096001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 rot="46697">
            <a:off x="3572105" y="5677442"/>
            <a:ext cx="152455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84200" dist="259529" dir="2388334">
              <a:srgbClr val="000000"/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328" name="Shape 328"/>
          <p:cNvSpPr/>
          <p:nvPr/>
        </p:nvSpPr>
        <p:spPr>
          <a:xfrm rot="46697">
            <a:off x="8011600" y="5818674"/>
            <a:ext cx="152455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584200" dist="259529" dir="2388334">
              <a:srgbClr val="000000"/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>
            <p:ph type="title"/>
          </p:nvPr>
        </p:nvSpPr>
        <p:spPr>
          <a:xfrm>
            <a:off x="739010" y="3287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Loli~ Trimap</a:t>
            </a:r>
          </a:p>
        </p:txBody>
      </p:sp>
      <p:pic>
        <p:nvPicPr>
          <p:cNvPr id="331" name="origin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8582" y="2160299"/>
            <a:ext cx="5280280" cy="7185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trimapOrigi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39557" y="2160299"/>
            <a:ext cx="5280281" cy="7185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type="title"/>
          </p:nvPr>
        </p:nvSpPr>
        <p:spPr>
          <a:xfrm>
            <a:off x="739010" y="3287"/>
            <a:ext cx="11099801" cy="2159001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Loli~ 完成品～</a:t>
            </a:r>
          </a:p>
        </p:txBody>
      </p:sp>
      <p:pic>
        <p:nvPicPr>
          <p:cNvPr id="335" name="Output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1679" y="2160299"/>
            <a:ext cx="5280280" cy="7185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6" name="origin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8582" y="2160299"/>
            <a:ext cx="5280280" cy="71856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Loli 改二 Trimap</a:t>
            </a:r>
          </a:p>
        </p:txBody>
      </p:sp>
      <p:pic>
        <p:nvPicPr>
          <p:cNvPr id="339" name="origin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1817" y="2429651"/>
            <a:ext cx="5776613" cy="69030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tirmap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3980" y="2429650"/>
            <a:ext cx="5776614" cy="6903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Loli 改二 ~ 完成品</a:t>
            </a:r>
          </a:p>
        </p:txBody>
      </p:sp>
      <p:pic>
        <p:nvPicPr>
          <p:cNvPr id="343" name="Be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3303" y="2500653"/>
            <a:ext cx="5658878" cy="6761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origin7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817" y="2429651"/>
            <a:ext cx="5776613" cy="69030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/>
          <p:nvPr>
            <p:ph type="title"/>
          </p:nvPr>
        </p:nvSpPr>
        <p:spPr>
          <a:xfrm>
            <a:off x="682079" y="2984648"/>
            <a:ext cx="11099801" cy="378430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Demo</a:t>
            </a:r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>
            <p:ph type="title"/>
          </p:nvPr>
        </p:nvSpPr>
        <p:spPr>
          <a:xfrm>
            <a:off x="682079" y="2984648"/>
            <a:ext cx="11099801" cy="3784304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Q &amp; A 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560" y="2312273"/>
            <a:ext cx="10322480" cy="6881654"/>
          </a:xfrm>
          <a:prstGeom prst="rect">
            <a:avLst/>
          </a:prstGeom>
          <a:ln w="12700">
            <a:miter lim="400000"/>
          </a:ln>
        </p:spPr>
      </p:pic>
      <p:sp>
        <p:nvSpPr>
          <p:cNvPr id="48" name="Shape 48"/>
          <p:cNvSpPr/>
          <p:nvPr/>
        </p:nvSpPr>
        <p:spPr>
          <a:xfrm>
            <a:off x="1028700" y="1600200"/>
            <a:ext cx="1346845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9" name="Shape 49"/>
          <p:cNvSpPr/>
          <p:nvPr/>
        </p:nvSpPr>
        <p:spPr>
          <a:xfrm rot="2430152">
            <a:off x="1598053" y="305601"/>
            <a:ext cx="2243866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0" name="Shape 50"/>
          <p:cNvSpPr/>
          <p:nvPr/>
        </p:nvSpPr>
        <p:spPr>
          <a:xfrm rot="1685228">
            <a:off x="378853" y="2286801"/>
            <a:ext cx="2243866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1" name="Shape 51"/>
          <p:cNvSpPr/>
          <p:nvPr/>
        </p:nvSpPr>
        <p:spPr>
          <a:xfrm rot="7551123">
            <a:off x="12240653" y="4102901"/>
            <a:ext cx="2243866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2" name="Shape 52"/>
          <p:cNvSpPr/>
          <p:nvPr/>
        </p:nvSpPr>
        <p:spPr>
          <a:xfrm rot="8157064">
            <a:off x="9802253" y="-227799"/>
            <a:ext cx="2243866" cy="566057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114300" y="-25400"/>
            <a:ext cx="12776200" cy="2271217"/>
          </a:xfrm>
          <a:prstGeom prst="rect">
            <a:avLst/>
          </a:prstGeom>
        </p:spPr>
        <p:txBody>
          <a:bodyPr/>
          <a:lstStyle>
            <a:lvl1pPr>
              <a:defRPr sz="6300"/>
            </a:lvl1pPr>
          </a:lstStyle>
          <a:p>
            <a:pPr lvl="0">
              <a:defRPr sz="1800"/>
            </a:pPr>
            <a:r>
              <a:rPr sz="6300"/>
              <a:t>噢～再請幫我把毛髮全部剪出來 :D</a:t>
            </a:r>
          </a:p>
        </p:txBody>
      </p:sp>
      <p:pic>
        <p:nvPicPr>
          <p:cNvPr id="54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73510" y="3136900"/>
            <a:ext cx="2661991" cy="3677295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55" name="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 rot="19456362">
            <a:off x="8247310" y="1638299"/>
            <a:ext cx="2661991" cy="4978401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pic>
        <p:nvPicPr>
          <p:cNvPr id="56" name="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 rot="20413775">
            <a:off x="10312677" y="6227146"/>
            <a:ext cx="1776800" cy="2943466"/>
          </a:xfrm>
          <a:prstGeom prst="rect">
            <a:avLst/>
          </a:prstGeom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</p:pic>
      <p:sp>
        <p:nvSpPr>
          <p:cNvPr id="57" name="Shape 57"/>
          <p:cNvSpPr/>
          <p:nvPr/>
        </p:nvSpPr>
        <p:spPr>
          <a:xfrm>
            <a:off x="1707207" y="7584858"/>
            <a:ext cx="8351193" cy="1393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b="1" sz="7000">
                <a:solidFill>
                  <a:srgbClr val="FFFFFF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7000">
                <a:solidFill>
                  <a:srgbClr val="FFFFFF"/>
                </a:solidFill>
              </a:rPr>
              <a:t>別欺負我T^T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785961" y="584200"/>
            <a:ext cx="11001475" cy="53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A </a:t>
            </a:r>
            <a:r>
              <a:rPr b="1" sz="79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Bayesian</a:t>
            </a: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 Approach </a:t>
            </a:r>
            <a:endParaRPr b="1" sz="79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					To </a:t>
            </a:r>
            <a:endParaRPr b="1" sz="79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							Digital </a:t>
            </a:r>
            <a:r>
              <a:rPr b="1" sz="79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Matting</a:t>
            </a: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!</a:t>
            </a:r>
            <a:endParaRPr sz="79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0" name="Shape 60"/>
          <p:cNvSpPr/>
          <p:nvPr/>
        </p:nvSpPr>
        <p:spPr>
          <a:xfrm>
            <a:off x="490788" y="5226050"/>
            <a:ext cx="1225576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600"/>
              <a:t>Yung-Yu Chuang, Brian Curless, David Salesin, and Richard Szeliski! CVPR 2001!</a:t>
            </a:r>
            <a:endParaRPr sz="2600">
              <a:latin typeface="Times Roman"/>
              <a:ea typeface="Times Roman"/>
              <a:cs typeface="Times Roman"/>
              <a:sym typeface="Times Roman"/>
            </a:endParaRPr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785961" y="584200"/>
            <a:ext cx="11001475" cy="53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A </a:t>
            </a:r>
            <a:r>
              <a:rPr b="1" sz="79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Bayesian</a:t>
            </a: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 Approach </a:t>
            </a:r>
            <a:endParaRPr b="1" sz="79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					To </a:t>
            </a:r>
            <a:endParaRPr b="1" sz="79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							Digital </a:t>
            </a:r>
            <a:r>
              <a:rPr b="1" sz="79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Matting</a:t>
            </a: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!</a:t>
            </a:r>
            <a:endParaRPr sz="79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3" name="Shape 63"/>
          <p:cNvSpPr/>
          <p:nvPr/>
        </p:nvSpPr>
        <p:spPr>
          <a:xfrm>
            <a:off x="490788" y="5226050"/>
            <a:ext cx="1225576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600"/>
              <a:t>Yung-Yu Chuang, Brian Curless, David Salesin, and Richard Szeliski! CVPR 2001!</a:t>
            </a:r>
            <a:endParaRPr sz="2600"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64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449" y="5804632"/>
            <a:ext cx="5534483" cy="36896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785961" y="584200"/>
            <a:ext cx="11001475" cy="53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A </a:t>
            </a:r>
            <a:r>
              <a:rPr b="1" sz="79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Bayesian</a:t>
            </a: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 Approach </a:t>
            </a:r>
            <a:endParaRPr b="1" sz="79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					To </a:t>
            </a:r>
            <a:endParaRPr b="1" sz="79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							Digital </a:t>
            </a:r>
            <a:r>
              <a:rPr b="1" sz="79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Matting</a:t>
            </a: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!</a:t>
            </a:r>
            <a:endParaRPr sz="79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490788" y="5226050"/>
            <a:ext cx="1225576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600"/>
              <a:t>Yung-Yu Chuang, Brian Curless, David Salesin, and Richard Szeliski! CVPR 2001!</a:t>
            </a:r>
            <a:endParaRPr sz="2600"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68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449" y="5804632"/>
            <a:ext cx="5534483" cy="3689656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5651698" y="688907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785961" y="584200"/>
            <a:ext cx="11001475" cy="538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A </a:t>
            </a:r>
            <a:r>
              <a:rPr b="1" sz="7900">
                <a:solidFill>
                  <a:srgbClr val="C82506"/>
                </a:solidFill>
                <a:latin typeface="Helvetica"/>
                <a:ea typeface="Helvetica"/>
                <a:cs typeface="Helvetica"/>
                <a:sym typeface="Helvetica"/>
              </a:rPr>
              <a:t>Bayesian</a:t>
            </a: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 Approach </a:t>
            </a:r>
            <a:endParaRPr b="1" sz="79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					To </a:t>
            </a:r>
            <a:endParaRPr b="1" sz="7900">
              <a:latin typeface="Helvetica"/>
              <a:ea typeface="Helvetica"/>
              <a:cs typeface="Helvetica"/>
              <a:sym typeface="Helvetica"/>
            </a:endParaRPr>
          </a:p>
          <a:p>
            <a:pPr lvl="0" algn="l" defTabSz="457200">
              <a:spcBef>
                <a:spcPts val="1200"/>
              </a:spcBef>
              <a:defRPr sz="1800"/>
            </a:pP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							Digital </a:t>
            </a:r>
            <a:r>
              <a:rPr b="1" sz="7900">
                <a:solidFill>
                  <a:srgbClr val="00882B"/>
                </a:solidFill>
                <a:latin typeface="Helvetica"/>
                <a:ea typeface="Helvetica"/>
                <a:cs typeface="Helvetica"/>
                <a:sym typeface="Helvetica"/>
              </a:rPr>
              <a:t>Matting</a:t>
            </a:r>
            <a:r>
              <a:rPr b="1" sz="7900">
                <a:latin typeface="Helvetica"/>
                <a:ea typeface="Helvetica"/>
                <a:cs typeface="Helvetica"/>
                <a:sym typeface="Helvetica"/>
              </a:rPr>
              <a:t>!</a:t>
            </a:r>
            <a:endParaRPr sz="7900">
              <a:latin typeface="Times Roman"/>
              <a:ea typeface="Times Roman"/>
              <a:cs typeface="Times Roman"/>
              <a:sym typeface="Times Roman"/>
            </a:endParaRPr>
          </a:p>
        </p:txBody>
      </p:sp>
      <p:sp>
        <p:nvSpPr>
          <p:cNvPr id="72" name="Shape 72"/>
          <p:cNvSpPr/>
          <p:nvPr/>
        </p:nvSpPr>
        <p:spPr>
          <a:xfrm>
            <a:off x="490788" y="5226050"/>
            <a:ext cx="12255761" cy="1054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spcBef>
                <a:spcPts val="1200"/>
              </a:spcBef>
              <a:defRPr sz="2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sz="1800"/>
            </a:pPr>
            <a:r>
              <a:rPr sz="2600"/>
              <a:t>Yung-Yu Chuang, Brian Curless, David Salesin, and Richard Szeliski! CVPR 2001!</a:t>
            </a:r>
            <a:endParaRPr sz="2600"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73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449" y="5804632"/>
            <a:ext cx="5534483" cy="3689656"/>
          </a:xfrm>
          <a:prstGeom prst="rect">
            <a:avLst/>
          </a:prstGeom>
          <a:ln w="12700">
            <a:miter lim="400000"/>
          </a:ln>
        </p:spPr>
      </p:pic>
      <p:pic>
        <p:nvPicPr>
          <p:cNvPr id="74" name="Screen Shot 2015-06-29 at 上午1.04.29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20029" y="5804632"/>
            <a:ext cx="5554492" cy="3689656"/>
          </a:xfrm>
          <a:prstGeom prst="rect">
            <a:avLst/>
          </a:prstGeom>
          <a:ln w="12700">
            <a:miter lim="400000"/>
          </a:ln>
        </p:spPr>
      </p:pic>
      <p:sp>
        <p:nvSpPr>
          <p:cNvPr id="75" name="Shape 75"/>
          <p:cNvSpPr/>
          <p:nvPr/>
        </p:nvSpPr>
        <p:spPr>
          <a:xfrm>
            <a:off x="5651698" y="6889074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rgbClr val="F5D328"/>
          </a:solidFill>
          <a:ln w="12700">
            <a:miter lim="400000"/>
          </a:ln>
          <a:effectLst>
            <a:outerShdw sx="100000" sy="100000" kx="0" ky="0" algn="b" rotWithShape="0" blurRad="25400" dist="25400" dir="2388334">
              <a:srgbClr val="000000">
                <a:alpha val="79310"/>
              </a:srgbClr>
            </a:outerShdw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需要使用者幫忙 ….</a:t>
            </a:r>
          </a:p>
        </p:txBody>
      </p:sp>
      <p:pic>
        <p:nvPicPr>
          <p:cNvPr id="78" name="teddy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560" y="2312273"/>
            <a:ext cx="10322480" cy="68816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